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7" r:id="rId4"/>
  </p:sldMasterIdLst>
  <p:notesMasterIdLst>
    <p:notesMasterId r:id="rId26"/>
  </p:notesMasterIdLst>
  <p:handoutMasterIdLst>
    <p:handoutMasterId r:id="rId27"/>
  </p:handoutMasterIdLst>
  <p:sldIdLst>
    <p:sldId id="256" r:id="rId5"/>
    <p:sldId id="264" r:id="rId6"/>
    <p:sldId id="257" r:id="rId7"/>
    <p:sldId id="258" r:id="rId8"/>
    <p:sldId id="259" r:id="rId9"/>
    <p:sldId id="260" r:id="rId10"/>
    <p:sldId id="261" r:id="rId11"/>
    <p:sldId id="262"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4/6/2023</a:t>
            </a:fld>
            <a:endParaRPr lang="en-US" dirty="0"/>
          </a:p>
        </p:txBody>
      </p:sp>
      <p:sp>
        <p:nvSpPr>
          <p:cNvPr id="4" name="Footer Placeholder 3">
            <a:extLst>
              <a:ext uri="{FF2B5EF4-FFF2-40B4-BE49-F238E27FC236}">
                <a16:creationId xmlns:a16="http://schemas.microsoft.com/office/drawing/2014/main" xmlns=""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4/6/2023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868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901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9049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0402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1575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254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0290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0166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454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830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347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402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4162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2186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7855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643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104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4/6/2023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877185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624405" y="2200931"/>
            <a:ext cx="9140413" cy="1132523"/>
          </a:xfrm>
        </p:spPr>
        <p:txBody>
          <a:bodyPr>
            <a:normAutofit fontScale="90000"/>
          </a:bodyPr>
          <a:lstStyle/>
          <a:p>
            <a:pPr algn="ctr"/>
            <a:r>
              <a:rPr lang="en-IN" sz="6000" b="1" spc="50" dirty="0">
                <a:ln w="9525" cmpd="sng">
                  <a:solidFill>
                    <a:schemeClr val="accent1"/>
                  </a:solidFill>
                  <a:prstDash val="solid"/>
                </a:ln>
                <a:solidFill>
                  <a:srgbClr val="70AD47">
                    <a:tint val="1000"/>
                  </a:srgbClr>
                </a:solidFill>
                <a:effectLst>
                  <a:glow rad="38100">
                    <a:schemeClr val="accent1">
                      <a:alpha val="40000"/>
                    </a:schemeClr>
                  </a:glow>
                </a:effectLst>
              </a:rPr>
              <a:t>Image</a:t>
            </a:r>
            <a:r>
              <a:rPr lang="en-IN" sz="6000" b="1" dirty="0"/>
              <a:t> </a:t>
            </a:r>
            <a:r>
              <a:rPr lang="en-IN" sz="6000" b="1" spc="50" dirty="0" smtClean="0">
                <a:ln w="9525" cmpd="sng">
                  <a:solidFill>
                    <a:schemeClr val="accent1"/>
                  </a:solidFill>
                  <a:prstDash val="solid"/>
                </a:ln>
                <a:solidFill>
                  <a:srgbClr val="70AD47">
                    <a:tint val="1000"/>
                  </a:srgbClr>
                </a:solidFill>
                <a:effectLst>
                  <a:glow rad="38100">
                    <a:schemeClr val="accent1">
                      <a:alpha val="40000"/>
                    </a:schemeClr>
                  </a:glow>
                </a:effectLst>
              </a:rPr>
              <a:t>Processing</a:t>
            </a:r>
            <a:r>
              <a:rPr lang="en-US" b="1" dirty="0"/>
              <a:t/>
            </a:r>
            <a:br>
              <a:rPr lang="en-US" b="1" dirty="0"/>
            </a:br>
            <a:endParaRPr lang="en-US" sz="22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8634804" y="4044876"/>
            <a:ext cx="3571538" cy="2700169"/>
          </a:xfrm>
        </p:spPr>
        <p:txBody>
          <a:bodyPr>
            <a:normAutofit fontScale="77500" lnSpcReduction="20000"/>
          </a:bodyPr>
          <a:lstStyle/>
          <a:p>
            <a:endParaRPr lang="en-US" sz="2400" dirty="0"/>
          </a:p>
          <a:p>
            <a:r>
              <a:rPr lang="en-IN" sz="2400" dirty="0"/>
              <a:t>Made By - </a:t>
            </a:r>
          </a:p>
          <a:p>
            <a:r>
              <a:rPr lang="en-IN" sz="2100" dirty="0" smtClean="0"/>
              <a:t>Jay </a:t>
            </a:r>
            <a:r>
              <a:rPr lang="en-IN" sz="2100" dirty="0" err="1" smtClean="0"/>
              <a:t>Ajmera</a:t>
            </a:r>
            <a:r>
              <a:rPr lang="en-IN" sz="2100" dirty="0" smtClean="0"/>
              <a:t> (J004)</a:t>
            </a:r>
          </a:p>
          <a:p>
            <a:r>
              <a:rPr lang="en-IN" sz="2100" dirty="0" err="1" smtClean="0"/>
              <a:t>Atharva</a:t>
            </a:r>
            <a:r>
              <a:rPr lang="en-IN" sz="2100" dirty="0" smtClean="0"/>
              <a:t> Rode(J056)</a:t>
            </a:r>
          </a:p>
          <a:p>
            <a:r>
              <a:rPr lang="en-IN" sz="2100" dirty="0" err="1" smtClean="0"/>
              <a:t>Kallind</a:t>
            </a:r>
            <a:r>
              <a:rPr lang="en-IN" sz="2100" dirty="0" smtClean="0"/>
              <a:t> </a:t>
            </a:r>
            <a:r>
              <a:rPr lang="en-IN" sz="2100" dirty="0" err="1" smtClean="0"/>
              <a:t>Soni</a:t>
            </a:r>
            <a:r>
              <a:rPr lang="en-IN" sz="2100" dirty="0" smtClean="0"/>
              <a:t>(J065)</a:t>
            </a:r>
          </a:p>
          <a:p>
            <a:r>
              <a:rPr lang="en-IN" sz="2100" dirty="0" err="1" smtClean="0"/>
              <a:t>Prsni</a:t>
            </a:r>
            <a:r>
              <a:rPr lang="en-IN" sz="2100" dirty="0" smtClean="0"/>
              <a:t> </a:t>
            </a:r>
            <a:r>
              <a:rPr lang="en-IN" sz="2100" dirty="0" err="1" smtClean="0"/>
              <a:t>Kanani</a:t>
            </a:r>
            <a:r>
              <a:rPr lang="en-IN" sz="2100" dirty="0" smtClean="0"/>
              <a:t>(J073)</a:t>
            </a:r>
          </a:p>
          <a:p>
            <a:r>
              <a:rPr lang="en-IN" sz="2400" dirty="0"/>
              <a:t/>
            </a:r>
            <a:br>
              <a:rPr lang="en-IN" sz="2400" dirty="0"/>
            </a:b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03" y="3333454"/>
            <a:ext cx="3297766" cy="27955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5578176" y="3133399"/>
            <a:ext cx="6113256" cy="400110"/>
          </a:xfrm>
          <a:prstGeom prst="rect">
            <a:avLst/>
          </a:prstGeom>
          <a:noFill/>
        </p:spPr>
        <p:txBody>
          <a:bodyPr wrap="square" rtlCol="0">
            <a:spAutoFit/>
          </a:bodyPr>
          <a:lstStyle/>
          <a:p>
            <a:r>
              <a:rPr lang="en-US" sz="2000" b="1" dirty="0">
                <a:solidFill>
                  <a:schemeClr val="bg1"/>
                </a:solidFill>
              </a:rPr>
              <a:t>Introduction to Data, Signal and Image Analysis</a:t>
            </a:r>
            <a:endParaRPr lang="en-IN" sz="2000" dirty="0">
              <a:solidFill>
                <a:schemeClr val="bg1"/>
              </a:solidFill>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MOTION </a:t>
            </a:r>
            <a:r>
              <a:rPr lang="en-US" b="1" dirty="0" smtClean="0"/>
              <a:t>BLUR RESULT </a:t>
            </a:r>
            <a:endParaRPr lang="en-IN" dirty="0"/>
          </a:p>
        </p:txBody>
      </p:sp>
      <p:pic>
        <p:nvPicPr>
          <p:cNvPr id="4" name="Picture 2" descr="https://lh3.googleusercontent.com/gUk4Rtk5PA9T46rTFOJkjYDNoa4-CPRXJhqjxYwQu4no80cS5vORM7DZc80YGONoeX3yTQR4nL7HjmoSqbCVqOPYwKPbEzHJxYMcpTiZLCXgKwys6EHyM4sxhlFiLXwq6-T8kdEL4bFyb-HMbH40WH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20764" y="3111624"/>
            <a:ext cx="5270108" cy="297431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lh3.googleusercontent.com/FH7oib3mrIlT3qoUGLuuOWTbyajOUmY6sXN7S7y-uMXbgo-N98wZf9zK3fnIHlmzVNjzIMX32jOONhlweWeUQjruRNf7SySa-FfxCHpa9GtBMeCA7azYkiv8Abgno_4LE93jaxdryg9oSojTL6PDbX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219" y="3113805"/>
            <a:ext cx="5283798" cy="297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07528" y="2574899"/>
            <a:ext cx="3743661" cy="369332"/>
          </a:xfrm>
          <a:prstGeom prst="rect">
            <a:avLst/>
          </a:prstGeom>
          <a:noFill/>
        </p:spPr>
        <p:txBody>
          <a:bodyPr wrap="square" rtlCol="0">
            <a:spAutoFit/>
          </a:bodyPr>
          <a:lstStyle/>
          <a:p>
            <a:r>
              <a:rPr lang="en-US" dirty="0" smtClean="0"/>
              <a:t>Original image </a:t>
            </a:r>
            <a:endParaRPr lang="en-IN" dirty="0"/>
          </a:p>
        </p:txBody>
      </p:sp>
      <p:sp>
        <p:nvSpPr>
          <p:cNvPr id="7" name="TextBox 6"/>
          <p:cNvSpPr txBox="1"/>
          <p:nvPr/>
        </p:nvSpPr>
        <p:spPr>
          <a:xfrm>
            <a:off x="6345219" y="2574899"/>
            <a:ext cx="3743661" cy="369332"/>
          </a:xfrm>
          <a:prstGeom prst="rect">
            <a:avLst/>
          </a:prstGeom>
          <a:noFill/>
        </p:spPr>
        <p:txBody>
          <a:bodyPr wrap="square" rtlCol="0">
            <a:spAutoFit/>
          </a:bodyPr>
          <a:lstStyle/>
          <a:p>
            <a:r>
              <a:rPr lang="en-US" dirty="0" smtClean="0"/>
              <a:t>Motion Blur image </a:t>
            </a:r>
            <a:endParaRPr lang="en-IN" dirty="0"/>
          </a:p>
        </p:txBody>
      </p:sp>
    </p:spTree>
    <p:extLst>
      <p:ext uri="{BB962C8B-B14F-4D97-AF65-F5344CB8AC3E}">
        <p14:creationId xmlns:p14="http://schemas.microsoft.com/office/powerpoint/2010/main" val="407329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SALT AND PEPPER NOISE</a:t>
            </a:r>
            <a:endParaRPr lang="en-IN" b="1" dirty="0"/>
          </a:p>
        </p:txBody>
      </p:sp>
      <p:sp>
        <p:nvSpPr>
          <p:cNvPr id="3" name="Content Placeholder 2"/>
          <p:cNvSpPr>
            <a:spLocks noGrp="1"/>
          </p:cNvSpPr>
          <p:nvPr>
            <p:ph idx="1"/>
          </p:nvPr>
        </p:nvSpPr>
        <p:spPr/>
        <p:txBody>
          <a:bodyPr/>
          <a:lstStyle/>
          <a:p>
            <a:r>
              <a:rPr lang="en-US" dirty="0"/>
              <a:t>Noise means random disturbance in a signal in a computer version. In our case, the signal is an image</a:t>
            </a:r>
            <a:r>
              <a:rPr lang="en-US" dirty="0" smtClean="0"/>
              <a:t>.</a:t>
            </a:r>
          </a:p>
          <a:p>
            <a:r>
              <a:rPr lang="en-US" dirty="0" smtClean="0"/>
              <a:t> </a:t>
            </a:r>
            <a:r>
              <a:rPr lang="en-US" dirty="0"/>
              <a:t>Random disturbance in the brightness and color of an image is called Image noise. It is found only in grayscale images (black and white image). </a:t>
            </a:r>
            <a:endParaRPr lang="en-US" dirty="0" smtClean="0"/>
          </a:p>
          <a:p>
            <a:r>
              <a:rPr lang="en-US" dirty="0" smtClean="0"/>
              <a:t>As </a:t>
            </a:r>
            <a:r>
              <a:rPr lang="en-US" dirty="0"/>
              <a:t>the name suggests salt (white) in pepper (black)–white spots in the dark regions or pepper (black) in salt (white)–black spots in the white regions</a:t>
            </a:r>
            <a:endParaRPr lang="en-IN" dirty="0"/>
          </a:p>
        </p:txBody>
      </p:sp>
      <p:sp>
        <p:nvSpPr>
          <p:cNvPr id="6" name="AutoShape 6" descr="Added salt &amp; pepper noise with p = 0.3. From left to right: a clea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0890" t="57260" r="45546" b="23141"/>
          <a:stretch/>
        </p:blipFill>
        <p:spPr>
          <a:xfrm>
            <a:off x="3078479" y="4732020"/>
            <a:ext cx="5257801" cy="1727014"/>
          </a:xfrm>
          <a:prstGeom prst="rect">
            <a:avLst/>
          </a:prstGeom>
        </p:spPr>
      </p:pic>
      <p:pic>
        <p:nvPicPr>
          <p:cNvPr id="1032" name="Picture 8" descr="290+ Pouring Salt Illustrations, Royalty-Free Vector Graphics &amp; Clip Art -  iStock | Salt shaker, Sugar, Pouring s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938386" y="852673"/>
            <a:ext cx="686567" cy="68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28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SALT AND PEPPER NOISE</a:t>
            </a:r>
            <a:endParaRPr lang="en-IN" dirty="0"/>
          </a:p>
        </p:txBody>
      </p:sp>
      <p:pic>
        <p:nvPicPr>
          <p:cNvPr id="2050" name="Picture 2" descr="https://lh5.googleusercontent.com/T342-Bu2eD0cxriwBtXPsGlwv_dzqou1Veqe_jlFhFlbFVGIDyGrnol7z1mGNjyy1cW3yvqUaYMBVIuC3rqPzEu1ThOcmqMg7ym9uwFkCjIgW7I7nv_X1etAUSBCLyNzBB62pgl0d2As9VCl0eri7-c"/>
          <p:cNvPicPr>
            <a:picLocks noChangeAspect="1" noChangeArrowheads="1"/>
          </p:cNvPicPr>
          <p:nvPr/>
        </p:nvPicPr>
        <p:blipFill rotWithShape="1">
          <a:blip r:embed="rId2">
            <a:extLst>
              <a:ext uri="{28A0092B-C50C-407E-A947-70E740481C1C}">
                <a14:useLocalDpi xmlns:a14="http://schemas.microsoft.com/office/drawing/2010/main" val="0"/>
              </a:ext>
            </a:extLst>
          </a:blip>
          <a:srcRect t="7093"/>
          <a:stretch/>
        </p:blipFill>
        <p:spPr bwMode="auto">
          <a:xfrm>
            <a:off x="705374" y="2407919"/>
            <a:ext cx="8819626" cy="407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59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SALT AND PEPPER NOISE RESULT</a:t>
            </a:r>
            <a:endParaRPr lang="en-IN" dirty="0"/>
          </a:p>
        </p:txBody>
      </p:sp>
      <p:pic>
        <p:nvPicPr>
          <p:cNvPr id="3074" name="Picture 2" descr="https://lh6.googleusercontent.com/stzYe9gOs29yx1nkNFgrymRsZfs4kMlWEZLjtghIebWR1V_DKyvSoYsIq5VzpDFZ_DoaSAtM1MB5UARqQ-nEiLm14yPjLlQdnD2rVuH3uOI2Qb0wEJ48AxlDp0jmETHFPUSzVqciYadqfVogeNOt5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01" y="3371290"/>
            <a:ext cx="5119430" cy="28791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3.googleusercontent.com/Dhhs64pBg4zCeRJ6w5Hc3ZurZ-lKFRBw5GI9sFVXJT7PtWfT03K9dF-Yn7Y_Bp_ohuoW7ajRH370v8FFaGpp-yt2602hxJNCAfj1-M52MljVLc23pK4ENH2uKwhPRTPoCm2yiIcl6UdcxwkyX1EP1V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655" y="3371290"/>
            <a:ext cx="5115775" cy="28809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8516" y="2894076"/>
            <a:ext cx="3743661" cy="369332"/>
          </a:xfrm>
          <a:prstGeom prst="rect">
            <a:avLst/>
          </a:prstGeom>
          <a:noFill/>
        </p:spPr>
        <p:txBody>
          <a:bodyPr wrap="square" rtlCol="0">
            <a:spAutoFit/>
          </a:bodyPr>
          <a:lstStyle/>
          <a:p>
            <a:r>
              <a:rPr lang="en-US" dirty="0" smtClean="0"/>
              <a:t>Original image </a:t>
            </a:r>
            <a:endParaRPr lang="en-IN" dirty="0"/>
          </a:p>
        </p:txBody>
      </p:sp>
      <p:sp>
        <p:nvSpPr>
          <p:cNvPr id="8" name="TextBox 7"/>
          <p:cNvSpPr txBox="1"/>
          <p:nvPr/>
        </p:nvSpPr>
        <p:spPr>
          <a:xfrm>
            <a:off x="6172706" y="2894076"/>
            <a:ext cx="3743661" cy="369332"/>
          </a:xfrm>
          <a:prstGeom prst="rect">
            <a:avLst/>
          </a:prstGeom>
          <a:noFill/>
        </p:spPr>
        <p:txBody>
          <a:bodyPr wrap="square" rtlCol="0">
            <a:spAutoFit/>
          </a:bodyPr>
          <a:lstStyle/>
          <a:p>
            <a:r>
              <a:rPr lang="en-US" dirty="0" smtClean="0"/>
              <a:t>Noise image </a:t>
            </a:r>
            <a:endParaRPr lang="en-IN" dirty="0"/>
          </a:p>
        </p:txBody>
      </p:sp>
    </p:spTree>
    <p:extLst>
      <p:ext uri="{BB962C8B-B14F-4D97-AF65-F5344CB8AC3E}">
        <p14:creationId xmlns:p14="http://schemas.microsoft.com/office/powerpoint/2010/main" val="192930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DENOISING </a:t>
            </a:r>
            <a:endParaRPr lang="en-IN" b="1" dirty="0"/>
          </a:p>
        </p:txBody>
      </p:sp>
      <p:sp>
        <p:nvSpPr>
          <p:cNvPr id="3" name="Content Placeholder 2"/>
          <p:cNvSpPr>
            <a:spLocks noGrp="1"/>
          </p:cNvSpPr>
          <p:nvPr>
            <p:ph idx="1"/>
          </p:nvPr>
        </p:nvSpPr>
        <p:spPr/>
        <p:txBody>
          <a:bodyPr/>
          <a:lstStyle/>
          <a:p>
            <a:r>
              <a:rPr lang="en-US" dirty="0"/>
              <a:t>Denoising is a task in image processing and computer vision that aims to remove or reduce noise from an image. </a:t>
            </a:r>
            <a:endParaRPr lang="en-US" dirty="0" smtClean="0"/>
          </a:p>
          <a:p>
            <a:r>
              <a:rPr lang="en-US" dirty="0" smtClean="0"/>
              <a:t>Noise </a:t>
            </a:r>
            <a:r>
              <a:rPr lang="en-US" dirty="0"/>
              <a:t>can be introduced into an image due to various reasons, such as camera sensor limitations, lighting conditions, and compression artifacts. </a:t>
            </a:r>
            <a:endParaRPr lang="en-US" dirty="0" smtClean="0"/>
          </a:p>
          <a:p>
            <a:r>
              <a:rPr lang="en-US" dirty="0" smtClean="0"/>
              <a:t>The </a:t>
            </a:r>
            <a:r>
              <a:rPr lang="en-US" dirty="0"/>
              <a:t>goal of denoising is to recover the original image, which is considered to be noise-free, from a noisy </a:t>
            </a:r>
            <a:r>
              <a:rPr lang="en-US" dirty="0" smtClean="0"/>
              <a:t>observation. </a:t>
            </a:r>
            <a:endParaRPr lang="en-IN" dirty="0"/>
          </a:p>
        </p:txBody>
      </p:sp>
      <p:pic>
        <p:nvPicPr>
          <p:cNvPr id="4098" name="Picture 2" descr="Total variation denoising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918" y="4630946"/>
            <a:ext cx="4666592" cy="194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9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DENOISING (Mean Filter)</a:t>
            </a:r>
            <a:endParaRPr lang="en-IN" dirty="0"/>
          </a:p>
        </p:txBody>
      </p:sp>
      <p:sp>
        <p:nvSpPr>
          <p:cNvPr id="3" name="Content Placeholder 2"/>
          <p:cNvSpPr>
            <a:spLocks noGrp="1"/>
          </p:cNvSpPr>
          <p:nvPr>
            <p:ph idx="1"/>
          </p:nvPr>
        </p:nvSpPr>
        <p:spPr>
          <a:xfrm>
            <a:off x="611490" y="2370587"/>
            <a:ext cx="11198072" cy="3416300"/>
          </a:xfrm>
        </p:spPr>
        <p:txBody>
          <a:bodyPr/>
          <a:lstStyle/>
          <a:p>
            <a:r>
              <a:rPr lang="en-US" dirty="0"/>
              <a:t>The mean filter can be expressed with a convolution product. Indeed, consider the case where the neighborhood is a square of size N X N </a:t>
            </a:r>
            <a:r>
              <a:rPr lang="en-US" dirty="0" smtClean="0"/>
              <a:t>pixels. The </a:t>
            </a:r>
            <a:r>
              <a:rPr lang="en-US" dirty="0"/>
              <a:t>mean filter can be written as a </a:t>
            </a:r>
            <a:r>
              <a:rPr lang="en-US" dirty="0" smtClean="0"/>
              <a:t>convolution. The </a:t>
            </a:r>
            <a:r>
              <a:rPr lang="en-US" dirty="0"/>
              <a:t>noise is reduced by averaging the intensities but the image is blurred.</a:t>
            </a:r>
            <a:endParaRPr lang="en-IN" dirty="0"/>
          </a:p>
        </p:txBody>
      </p:sp>
      <p:pic>
        <p:nvPicPr>
          <p:cNvPr id="5122" name="Picture 2" descr="https://lh4.googleusercontent.com/_LmSWNMYYcWzDjJEr1QlDb6chX-IjGeESQ1CuSjeEs19UgmuMJv9HghinvUt-ifHjoLfF6xIJxI9nf5XVklcdjmewop0yUqrKt2Bw-7lLUQrZeP4K1txSK3L0ETs6yXTLLgDCX-UemPfzzQNz_P97A0"/>
          <p:cNvPicPr>
            <a:picLocks noChangeAspect="1" noChangeArrowheads="1"/>
          </p:cNvPicPr>
          <p:nvPr/>
        </p:nvPicPr>
        <p:blipFill rotWithShape="1">
          <a:blip r:embed="rId2">
            <a:extLst>
              <a:ext uri="{28A0092B-C50C-407E-A947-70E740481C1C}">
                <a14:useLocalDpi xmlns:a14="http://schemas.microsoft.com/office/drawing/2010/main" val="0"/>
              </a:ext>
            </a:extLst>
          </a:blip>
          <a:srcRect t="6276" b="3528"/>
          <a:stretch/>
        </p:blipFill>
        <p:spPr bwMode="auto">
          <a:xfrm>
            <a:off x="725397" y="3280029"/>
            <a:ext cx="8849924" cy="334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7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DENOISING (Mean Filter</a:t>
            </a:r>
            <a:r>
              <a:rPr lang="en-IN" b="1" dirty="0" smtClean="0"/>
              <a:t>) RESULT</a:t>
            </a:r>
            <a:endParaRPr lang="en-IN" dirty="0"/>
          </a:p>
        </p:txBody>
      </p:sp>
      <p:sp>
        <p:nvSpPr>
          <p:cNvPr id="4" name="TextBox 3"/>
          <p:cNvSpPr txBox="1"/>
          <p:nvPr/>
        </p:nvSpPr>
        <p:spPr>
          <a:xfrm>
            <a:off x="838516" y="2569088"/>
            <a:ext cx="3743661" cy="369332"/>
          </a:xfrm>
          <a:prstGeom prst="rect">
            <a:avLst/>
          </a:prstGeom>
          <a:noFill/>
        </p:spPr>
        <p:txBody>
          <a:bodyPr wrap="square" rtlCol="0">
            <a:spAutoFit/>
          </a:bodyPr>
          <a:lstStyle/>
          <a:p>
            <a:r>
              <a:rPr lang="en-US" dirty="0" smtClean="0"/>
              <a:t>Original image </a:t>
            </a:r>
            <a:endParaRPr lang="en-IN" dirty="0"/>
          </a:p>
        </p:txBody>
      </p:sp>
      <p:sp>
        <p:nvSpPr>
          <p:cNvPr id="5" name="TextBox 4"/>
          <p:cNvSpPr txBox="1"/>
          <p:nvPr/>
        </p:nvSpPr>
        <p:spPr>
          <a:xfrm>
            <a:off x="6172706" y="2569088"/>
            <a:ext cx="3743661" cy="369332"/>
          </a:xfrm>
          <a:prstGeom prst="rect">
            <a:avLst/>
          </a:prstGeom>
          <a:noFill/>
        </p:spPr>
        <p:txBody>
          <a:bodyPr wrap="square" rtlCol="0">
            <a:spAutoFit/>
          </a:bodyPr>
          <a:lstStyle/>
          <a:p>
            <a:r>
              <a:rPr lang="en-US" dirty="0" smtClean="0"/>
              <a:t>Denoise mean image </a:t>
            </a:r>
            <a:endParaRPr lang="en-IN" dirty="0"/>
          </a:p>
        </p:txBody>
      </p:sp>
      <p:pic>
        <p:nvPicPr>
          <p:cNvPr id="6" name="Picture 5"/>
          <p:cNvPicPr>
            <a:picLocks noChangeAspect="1"/>
          </p:cNvPicPr>
          <p:nvPr/>
        </p:nvPicPr>
        <p:blipFill rotWithShape="1">
          <a:blip r:embed="rId2"/>
          <a:srcRect l="29417" t="22666" r="34083" b="9555"/>
          <a:stretch/>
        </p:blipFill>
        <p:spPr>
          <a:xfrm>
            <a:off x="767494" y="2938420"/>
            <a:ext cx="3262967" cy="3408236"/>
          </a:xfrm>
          <a:prstGeom prst="rect">
            <a:avLst/>
          </a:prstGeom>
        </p:spPr>
      </p:pic>
      <p:pic>
        <p:nvPicPr>
          <p:cNvPr id="7" name="Picture 6"/>
          <p:cNvPicPr>
            <a:picLocks noChangeAspect="1"/>
          </p:cNvPicPr>
          <p:nvPr/>
        </p:nvPicPr>
        <p:blipFill rotWithShape="1">
          <a:blip r:embed="rId3"/>
          <a:srcRect l="28917" t="28222" r="33334" b="10223"/>
          <a:stretch/>
        </p:blipFill>
        <p:spPr>
          <a:xfrm>
            <a:off x="6101684" y="2938420"/>
            <a:ext cx="3725898" cy="3417462"/>
          </a:xfrm>
          <a:prstGeom prst="rect">
            <a:avLst/>
          </a:prstGeom>
        </p:spPr>
      </p:pic>
    </p:spTree>
    <p:extLst>
      <p:ext uri="{BB962C8B-B14F-4D97-AF65-F5344CB8AC3E}">
        <p14:creationId xmlns:p14="http://schemas.microsoft.com/office/powerpoint/2010/main" val="291290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DENOISING (</a:t>
            </a:r>
            <a:r>
              <a:rPr lang="en-IN" b="1" dirty="0" smtClean="0"/>
              <a:t>Median </a:t>
            </a:r>
            <a:r>
              <a:rPr lang="en-IN" b="1" dirty="0"/>
              <a:t>Filter)</a:t>
            </a:r>
            <a:endParaRPr lang="en-IN" dirty="0"/>
          </a:p>
        </p:txBody>
      </p:sp>
      <p:sp>
        <p:nvSpPr>
          <p:cNvPr id="3" name="Content Placeholder 2"/>
          <p:cNvSpPr>
            <a:spLocks noGrp="1"/>
          </p:cNvSpPr>
          <p:nvPr>
            <p:ph idx="1"/>
          </p:nvPr>
        </p:nvSpPr>
        <p:spPr>
          <a:xfrm>
            <a:off x="728826" y="2443702"/>
            <a:ext cx="10581326" cy="3416300"/>
          </a:xfrm>
        </p:spPr>
        <p:txBody>
          <a:bodyPr/>
          <a:lstStyle/>
          <a:p>
            <a:r>
              <a:rPr lang="en-US" dirty="0" smtClean="0"/>
              <a:t>The </a:t>
            </a:r>
            <a:r>
              <a:rPr lang="en-US" dirty="0"/>
              <a:t>median filter is excellent for denoising an image in the case of salt-and-pepper noise because it does not blur the image, as a mean filter would do. Despite its name, the median filter is not a filter because it does not respect the linearity property. Therefore it cannot be written as a convolution</a:t>
            </a:r>
            <a:endParaRPr lang="en-IN" dirty="0"/>
          </a:p>
        </p:txBody>
      </p:sp>
      <p:pic>
        <p:nvPicPr>
          <p:cNvPr id="6146" name="Picture 2" descr="https://lh5.googleusercontent.com/61xhGXdCmJuAlFzohEEq5w9F7Zx923ILS9oTIO9I205VGxZV2n_q5rgj0gN58IEF4nI2UtHdg-NQjB25DkBkgYYjqYOIG4XEuopMH2iPI4noZ7O8G8P_oBm4uiAYrjGJgQEpvRcFfuAFc1zAaGV0NI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26" y="3879711"/>
            <a:ext cx="10104713" cy="1198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1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DENOISING (Median Filter</a:t>
            </a:r>
            <a:r>
              <a:rPr lang="en-IN" b="1" dirty="0" smtClean="0"/>
              <a:t>) RESULT </a:t>
            </a:r>
            <a:endParaRPr lang="en-IN" dirty="0"/>
          </a:p>
        </p:txBody>
      </p:sp>
      <p:sp>
        <p:nvSpPr>
          <p:cNvPr id="4" name="TextBox 3"/>
          <p:cNvSpPr txBox="1"/>
          <p:nvPr/>
        </p:nvSpPr>
        <p:spPr>
          <a:xfrm>
            <a:off x="838516" y="2569088"/>
            <a:ext cx="3743661" cy="369332"/>
          </a:xfrm>
          <a:prstGeom prst="rect">
            <a:avLst/>
          </a:prstGeom>
          <a:noFill/>
        </p:spPr>
        <p:txBody>
          <a:bodyPr wrap="square" rtlCol="0">
            <a:spAutoFit/>
          </a:bodyPr>
          <a:lstStyle/>
          <a:p>
            <a:r>
              <a:rPr lang="en-US" dirty="0" smtClean="0"/>
              <a:t>Original image </a:t>
            </a:r>
            <a:endParaRPr lang="en-IN" dirty="0"/>
          </a:p>
        </p:txBody>
      </p:sp>
      <p:sp>
        <p:nvSpPr>
          <p:cNvPr id="5" name="TextBox 4"/>
          <p:cNvSpPr txBox="1"/>
          <p:nvPr/>
        </p:nvSpPr>
        <p:spPr>
          <a:xfrm>
            <a:off x="6734769" y="2570764"/>
            <a:ext cx="3743661" cy="369332"/>
          </a:xfrm>
          <a:prstGeom prst="rect">
            <a:avLst/>
          </a:prstGeom>
          <a:noFill/>
        </p:spPr>
        <p:txBody>
          <a:bodyPr wrap="square" rtlCol="0">
            <a:spAutoFit/>
          </a:bodyPr>
          <a:lstStyle/>
          <a:p>
            <a:r>
              <a:rPr lang="en-US" dirty="0" smtClean="0"/>
              <a:t>Denoise Median image </a:t>
            </a:r>
            <a:endParaRPr lang="en-IN" dirty="0"/>
          </a:p>
        </p:txBody>
      </p:sp>
      <p:pic>
        <p:nvPicPr>
          <p:cNvPr id="6" name="Picture 5"/>
          <p:cNvPicPr>
            <a:picLocks noChangeAspect="1"/>
          </p:cNvPicPr>
          <p:nvPr/>
        </p:nvPicPr>
        <p:blipFill rotWithShape="1">
          <a:blip r:embed="rId2"/>
          <a:srcRect l="29417" t="22666" r="34083" b="9555"/>
          <a:stretch/>
        </p:blipFill>
        <p:spPr>
          <a:xfrm>
            <a:off x="767494" y="2938420"/>
            <a:ext cx="3262967" cy="340823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9391" t="21339" r="34157" b="13386"/>
          <a:stretch/>
        </p:blipFill>
        <p:spPr>
          <a:xfrm>
            <a:off x="6664915" y="3071585"/>
            <a:ext cx="3251452" cy="3275071"/>
          </a:xfrm>
          <a:prstGeom prst="rect">
            <a:avLst/>
          </a:prstGeom>
        </p:spPr>
      </p:pic>
    </p:spTree>
    <p:extLst>
      <p:ext uri="{BB962C8B-B14F-4D97-AF65-F5344CB8AC3E}">
        <p14:creationId xmlns:p14="http://schemas.microsoft.com/office/powerpoint/2010/main" val="340603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CONCLUSION</a:t>
            </a:r>
            <a:endParaRPr lang="en-IN" b="1" dirty="0"/>
          </a:p>
        </p:txBody>
      </p:sp>
      <p:sp>
        <p:nvSpPr>
          <p:cNvPr id="3" name="Content Placeholder 2"/>
          <p:cNvSpPr>
            <a:spLocks noGrp="1"/>
          </p:cNvSpPr>
          <p:nvPr>
            <p:ph idx="1"/>
          </p:nvPr>
        </p:nvSpPr>
        <p:spPr>
          <a:xfrm>
            <a:off x="773214" y="2390436"/>
            <a:ext cx="10448161" cy="3416300"/>
          </a:xfrm>
        </p:spPr>
        <p:txBody>
          <a:bodyPr/>
          <a:lstStyle/>
          <a:p>
            <a:r>
              <a:rPr lang="en-US" dirty="0"/>
              <a:t>In conclusion, image processing plays a vital role in the enhancement and restoration of digital images. The techniques such as blurring, motion blur, sharpening, salt and pepper noise, and denoising are essential for achieving the desired image quality. Blurring and motion blur can be used creatively to produce aesthetically pleasing effects, while sharpening can enhance the image's details and sharpness. On the other hand, salt and pepper noise can negatively impact the image's quality, but denoising can remove the noise and restore the image's clarity. </a:t>
            </a:r>
            <a:endParaRPr lang="en-IN" dirty="0"/>
          </a:p>
        </p:txBody>
      </p:sp>
      <p:pic>
        <p:nvPicPr>
          <p:cNvPr id="4" name="Picture 2" descr="Image Processing: Techniques, Types, &amp; Applications [2023]"/>
          <p:cNvPicPr>
            <a:picLocks noChangeAspect="1" noChangeArrowheads="1"/>
          </p:cNvPicPr>
          <p:nvPr/>
        </p:nvPicPr>
        <p:blipFill rotWithShape="1">
          <a:blip r:embed="rId2">
            <a:extLst>
              <a:ext uri="{28A0092B-C50C-407E-A947-70E740481C1C}">
                <a14:useLocalDpi xmlns:a14="http://schemas.microsoft.com/office/drawing/2010/main" val="0"/>
              </a:ext>
            </a:extLst>
          </a:blip>
          <a:srcRect l="6750" t="22535" r="7402" b="22641"/>
          <a:stretch/>
        </p:blipFill>
        <p:spPr bwMode="auto">
          <a:xfrm>
            <a:off x="5521364" y="4199138"/>
            <a:ext cx="4608057" cy="251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5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a:t>
            </a:r>
            <a:endParaRPr lang="en-IN" dirty="0"/>
          </a:p>
        </p:txBody>
      </p:sp>
      <p:sp>
        <p:nvSpPr>
          <p:cNvPr id="3" name="Content Placeholder 2"/>
          <p:cNvSpPr>
            <a:spLocks noGrp="1"/>
          </p:cNvSpPr>
          <p:nvPr>
            <p:ph idx="1"/>
          </p:nvPr>
        </p:nvSpPr>
        <p:spPr/>
        <p:txBody>
          <a:bodyPr/>
          <a:lstStyle/>
          <a:p>
            <a:pPr fontAlgn="base"/>
            <a:r>
              <a:rPr lang="en-US" dirty="0"/>
              <a:t>To apply various image processing techniques like blurring , motion blur , sharpening , salt and pepper noise (noise adding) and Denoising (With mean and median).</a:t>
            </a:r>
          </a:p>
          <a:p>
            <a:pPr fontAlgn="base"/>
            <a:r>
              <a:rPr lang="en-US" dirty="0"/>
              <a:t>To improve the image quality , extract information and enhance human perception.</a:t>
            </a:r>
          </a:p>
        </p:txBody>
      </p:sp>
      <p:pic>
        <p:nvPicPr>
          <p:cNvPr id="2050" name="Picture 2" descr="20 Best Capstone Projects On Image Processing (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688" y="4311650"/>
            <a:ext cx="4620820" cy="198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638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REFERENCES </a:t>
            </a:r>
            <a:endParaRPr lang="en-IN" b="1" dirty="0"/>
          </a:p>
        </p:txBody>
      </p:sp>
      <p:sp>
        <p:nvSpPr>
          <p:cNvPr id="3" name="Content Placeholder 2"/>
          <p:cNvSpPr>
            <a:spLocks noGrp="1"/>
          </p:cNvSpPr>
          <p:nvPr>
            <p:ph idx="1"/>
          </p:nvPr>
        </p:nvSpPr>
        <p:spPr/>
        <p:txBody>
          <a:bodyPr/>
          <a:lstStyle/>
          <a:p>
            <a:r>
              <a:rPr lang="en-IN" dirty="0" smtClean="0"/>
              <a:t>https</a:t>
            </a:r>
            <a:r>
              <a:rPr lang="en-IN" dirty="0"/>
              <a:t>://datacarpentry.org/image-processing/06-blurring/ </a:t>
            </a:r>
            <a:endParaRPr lang="en-IN" dirty="0" smtClean="0"/>
          </a:p>
          <a:p>
            <a:r>
              <a:rPr lang="en-IN" dirty="0" smtClean="0"/>
              <a:t>https</a:t>
            </a:r>
            <a:r>
              <a:rPr lang="en-IN" dirty="0"/>
              <a:t>://www.analyticsvidhya.com/blog/2021/08/</a:t>
            </a:r>
            <a:r>
              <a:rPr lang="en-IN" dirty="0" err="1"/>
              <a:t>sharpening-an-image-using-opencvlibrary-in-python</a:t>
            </a:r>
            <a:r>
              <a:rPr lang="en-IN" dirty="0"/>
              <a:t>/ </a:t>
            </a:r>
            <a:endParaRPr lang="en-IN" dirty="0" smtClean="0"/>
          </a:p>
          <a:p>
            <a:r>
              <a:rPr lang="en-IN" dirty="0" smtClean="0"/>
              <a:t>https</a:t>
            </a:r>
            <a:r>
              <a:rPr lang="en-IN" dirty="0"/>
              <a:t>://www.geeksforgeeks.org/</a:t>
            </a:r>
            <a:r>
              <a:rPr lang="en-IN" dirty="0" err="1"/>
              <a:t>add-a-salt-and-pepper-noise-to-an-image-withpython</a:t>
            </a:r>
            <a:r>
              <a:rPr lang="en-IN" dirty="0"/>
              <a:t>/amp/ </a:t>
            </a:r>
            <a:endParaRPr lang="en-IN" dirty="0" smtClean="0"/>
          </a:p>
          <a:p>
            <a:r>
              <a:rPr lang="en-IN" dirty="0" smtClean="0"/>
              <a:t>https</a:t>
            </a:r>
            <a:r>
              <a:rPr lang="en-IN" dirty="0"/>
              <a:t>://medium.com/analytics-</a:t>
            </a:r>
            <a:r>
              <a:rPr lang="en-IN" dirty="0" err="1"/>
              <a:t>vidhya</a:t>
            </a:r>
            <a:r>
              <a:rPr lang="en-IN" dirty="0"/>
              <a:t>/remove-salt-and-pepper-noise-with-median</a:t>
            </a:r>
            <a:r>
              <a:rPr lang="en-IN" dirty="0" smtClean="0"/>
              <a:t>filtering-b739614fe9db</a:t>
            </a:r>
          </a:p>
          <a:p>
            <a:r>
              <a:rPr lang="en-IN" dirty="0" smtClean="0"/>
              <a:t>https</a:t>
            </a:r>
            <a:r>
              <a:rPr lang="en-IN" dirty="0"/>
              <a:t>://www.geeksforgeeks.org/noise-removal-using-median-filter-in-c</a:t>
            </a:r>
          </a:p>
        </p:txBody>
      </p:sp>
    </p:spTree>
    <p:extLst>
      <p:ext uri="{BB962C8B-B14F-4D97-AF65-F5344CB8AC3E}">
        <p14:creationId xmlns:p14="http://schemas.microsoft.com/office/powerpoint/2010/main" val="2177139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obotic hand with heart thank you concept Vector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28102" b="17815"/>
          <a:stretch/>
        </p:blipFill>
        <p:spPr bwMode="auto">
          <a:xfrm>
            <a:off x="2976570" y="3018408"/>
            <a:ext cx="6313388" cy="266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24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fontScale="90000"/>
          </a:bodyPr>
          <a:lstStyle/>
          <a:p>
            <a:r>
              <a:rPr lang="en-US" sz="4400" dirty="0" smtClean="0">
                <a:latin typeface="Rockwell" panose="02060603020205020403" pitchFamily="18" charset="0"/>
              </a:rPr>
              <a:t>INTRODUCTION </a:t>
            </a:r>
            <a:endParaRPr lang="en-US" sz="4400" dirty="0">
              <a:latin typeface="Rockwell" panose="02060603020205020403" pitchFamily="18" charset="0"/>
            </a:endParaRPr>
          </a:p>
        </p:txBody>
      </p:sp>
      <p:sp>
        <p:nvSpPr>
          <p:cNvPr id="3" name="Content Placeholder 2"/>
          <p:cNvSpPr>
            <a:spLocks noGrp="1"/>
          </p:cNvSpPr>
          <p:nvPr>
            <p:ph idx="1"/>
          </p:nvPr>
        </p:nvSpPr>
        <p:spPr>
          <a:xfrm>
            <a:off x="688490" y="2926080"/>
            <a:ext cx="10187492" cy="3248808"/>
          </a:xfrm>
        </p:spPr>
        <p:txBody>
          <a:bodyPr/>
          <a:lstStyle/>
          <a:p>
            <a:r>
              <a:rPr lang="en-US" dirty="0"/>
              <a:t>Image processing refers to the use of algorithms and techniques to manipulate digital images. It involves a wide range of operations, including filtering, enhancement, restoration, segmentation, feature extraction, and recognition</a:t>
            </a:r>
            <a:r>
              <a:rPr lang="en-US" dirty="0" smtClean="0"/>
              <a:t>.</a:t>
            </a:r>
          </a:p>
          <a:p>
            <a:r>
              <a:rPr lang="en-US" dirty="0"/>
              <a:t>Some common techniques used in image processing include convolution, Fourier transforms, edge detection, and image compression.</a:t>
            </a:r>
            <a:endParaRPr lang="en-IN" dirty="0"/>
          </a:p>
        </p:txBody>
      </p:sp>
      <p:pic>
        <p:nvPicPr>
          <p:cNvPr id="1026" name="Picture 2" descr="Morphological Image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857" y="4797910"/>
            <a:ext cx="5578251" cy="166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68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fontScale="90000"/>
          </a:bodyPr>
          <a:lstStyle/>
          <a:p>
            <a:r>
              <a:rPr lang="en-US" sz="4400" dirty="0" smtClean="0">
                <a:latin typeface="Rockwell" panose="02060603020205020403" pitchFamily="18" charset="0"/>
              </a:rPr>
              <a:t>APPLICATIONS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713890" y="2538954"/>
            <a:ext cx="8825659" cy="3416300"/>
          </a:xfrm>
        </p:spPr>
        <p:txBody>
          <a:bodyPr>
            <a:normAutofit/>
          </a:bodyPr>
          <a:lstStyle/>
          <a:p>
            <a:pPr marL="0" indent="0">
              <a:buNone/>
            </a:pPr>
            <a:r>
              <a:rPr lang="en-US" dirty="0"/>
              <a:t>Image processing techniques have a wide range of applications across various fields. Here are a few examples:</a:t>
            </a:r>
          </a:p>
          <a:p>
            <a:pPr fontAlgn="base"/>
            <a:r>
              <a:rPr lang="en-US" dirty="0"/>
              <a:t>Medical </a:t>
            </a:r>
            <a:r>
              <a:rPr lang="en-US" dirty="0" smtClean="0"/>
              <a:t>Imaging</a:t>
            </a:r>
          </a:p>
          <a:p>
            <a:pPr fontAlgn="base"/>
            <a:r>
              <a:rPr lang="en-US" dirty="0" smtClean="0"/>
              <a:t>Robotics</a:t>
            </a:r>
          </a:p>
          <a:p>
            <a:pPr fontAlgn="base"/>
            <a:r>
              <a:rPr lang="en-US" dirty="0" smtClean="0"/>
              <a:t>Surveillance </a:t>
            </a:r>
            <a:r>
              <a:rPr lang="en-US" dirty="0"/>
              <a:t>and </a:t>
            </a:r>
            <a:r>
              <a:rPr lang="en-US" dirty="0" smtClean="0"/>
              <a:t>Security</a:t>
            </a:r>
          </a:p>
          <a:p>
            <a:pPr fontAlgn="base"/>
            <a:r>
              <a:rPr lang="en-US" dirty="0" smtClean="0"/>
              <a:t>Agriculture</a:t>
            </a:r>
          </a:p>
          <a:p>
            <a:pPr fontAlgn="base"/>
            <a:r>
              <a:rPr lang="en-US" dirty="0" smtClean="0"/>
              <a:t>Entertainment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Deep Learning in Medical Image Processing - Scope and challe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482" y="3748307"/>
            <a:ext cx="1896633" cy="12807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otic Process Automation (RPA) for Manufacturing: driving efficiency  further - The Manufactur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620" y="5097748"/>
            <a:ext cx="2256902" cy="118487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The Top Security Surveillance Challenges and How to Solve Them | BriefC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6" name="Picture 10" descr="Security Surveillance plays a vital role."/>
          <p:cNvPicPr>
            <a:picLocks noChangeAspect="1" noChangeArrowheads="1"/>
          </p:cNvPicPr>
          <p:nvPr/>
        </p:nvPicPr>
        <p:blipFill rotWithShape="1">
          <a:blip r:embed="rId4">
            <a:extLst>
              <a:ext uri="{28A0092B-C50C-407E-A947-70E740481C1C}">
                <a14:useLocalDpi xmlns:a14="http://schemas.microsoft.com/office/drawing/2010/main" val="0"/>
              </a:ext>
            </a:extLst>
          </a:blip>
          <a:srcRect l="22004" r="10145"/>
          <a:stretch/>
        </p:blipFill>
        <p:spPr bwMode="auto">
          <a:xfrm>
            <a:off x="8596935" y="2930638"/>
            <a:ext cx="1714155" cy="126316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NDVI Camera Design For Crop Health Monitoring"/>
          <p:cNvPicPr>
            <a:picLocks noChangeAspect="1" noChangeArrowheads="1"/>
          </p:cNvPicPr>
          <p:nvPr/>
        </p:nvPicPr>
        <p:blipFill rotWithShape="1">
          <a:blip r:embed="rId5">
            <a:extLst>
              <a:ext uri="{28A0092B-C50C-407E-A947-70E740481C1C}">
                <a14:useLocalDpi xmlns:a14="http://schemas.microsoft.com/office/drawing/2010/main" val="0"/>
              </a:ext>
            </a:extLst>
          </a:blip>
          <a:srcRect l="10032" r="9374"/>
          <a:stretch/>
        </p:blipFill>
        <p:spPr bwMode="auto">
          <a:xfrm>
            <a:off x="8638960" y="4260325"/>
            <a:ext cx="2250875" cy="113137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5 Amazing VFX Movies That Are Our All-Time Favori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6419" y="5458220"/>
            <a:ext cx="2059202" cy="112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7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fontScale="90000"/>
          </a:bodyPr>
          <a:lstStyle/>
          <a:p>
            <a:r>
              <a:rPr lang="en-US" sz="4400" dirty="0" smtClean="0">
                <a:latin typeface="Rockwell" panose="02060603020205020403" pitchFamily="18" charset="0"/>
              </a:rPr>
              <a:t>BLURRING  </a:t>
            </a:r>
            <a:endParaRPr lang="en-US" sz="4400" dirty="0">
              <a:latin typeface="Rockwell" panose="02060603020205020403" pitchFamily="18" charset="0"/>
            </a:endParaRPr>
          </a:p>
        </p:txBody>
      </p:sp>
      <p:sp>
        <p:nvSpPr>
          <p:cNvPr id="5" name="Content Placeholder 4"/>
          <p:cNvSpPr>
            <a:spLocks noGrp="1"/>
          </p:cNvSpPr>
          <p:nvPr>
            <p:ph idx="1"/>
          </p:nvPr>
        </p:nvSpPr>
        <p:spPr>
          <a:xfrm>
            <a:off x="1154954" y="2452893"/>
            <a:ext cx="10570881" cy="3416300"/>
          </a:xfrm>
        </p:spPr>
        <p:txBody>
          <a:bodyPr/>
          <a:lstStyle/>
          <a:p>
            <a:r>
              <a:rPr lang="en-US" dirty="0"/>
              <a:t>Blurring is a technique in digital image processing in which we perform a convolution operation between the given image and a predefined low-pass filter kernel. The image looks sharper or more detailed if we are able to perceive all the objects and their shapes correctly in it</a:t>
            </a:r>
            <a:r>
              <a:rPr lang="en-US" dirty="0" smtClean="0"/>
              <a:t>.</a:t>
            </a:r>
            <a:r>
              <a:rPr lang="en-US" dirty="0"/>
              <a:t/>
            </a:r>
            <a:br>
              <a:rPr lang="en-US" dirty="0"/>
            </a:br>
            <a:endParaRPr lang="en-IN" dirty="0"/>
          </a:p>
        </p:txBody>
      </p:sp>
      <p:pic>
        <p:nvPicPr>
          <p:cNvPr id="3076" name="Picture 4" descr="https://lh6.googleusercontent.com/JinEqXTuV7gnp_rCilzpnyW0zWSCoBIbIx1V-gOlXl2qpXJvnNvTQRpw38Jf17WZ65LXRv0ByVoXNAr8V2eEueDi_iNaxpB4K7I7Q6d5gG9vJl9V89YqLqdE8RSepWYhszaQ2Mf_eSbcozC-eGnLHO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27" y="3582296"/>
            <a:ext cx="10056900" cy="308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1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fontScale="90000"/>
          </a:bodyPr>
          <a:lstStyle/>
          <a:p>
            <a:r>
              <a:rPr lang="en-US" sz="4400" dirty="0" smtClean="0">
                <a:latin typeface="Rockwell" panose="02060603020205020403" pitchFamily="18" charset="0"/>
              </a:rPr>
              <a:t>BLURRING RESULT </a:t>
            </a:r>
            <a:endParaRPr lang="en-US" sz="4400" dirty="0">
              <a:latin typeface="Rockwell" panose="02060603020205020403" pitchFamily="18" charset="0"/>
            </a:endParaRPr>
          </a:p>
        </p:txBody>
      </p:sp>
      <p:pic>
        <p:nvPicPr>
          <p:cNvPr id="6146" name="Picture 2" descr="https://lh3.googleusercontent.com/gUk4Rtk5PA9T46rTFOJkjYDNoa4-CPRXJhqjxYwQu4no80cS5vORM7DZc80YGONoeX3yTQR4nL7HjmoSqbCVqOPYwKPbEzHJxYMcpTiZLCXgKwys6EHyM4sxhlFiLXwq6-T8kdEL4bFyb-HMbH40WH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20764" y="3111624"/>
            <a:ext cx="5270108" cy="297431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5.googleusercontent.com/LuXVrZr94yIl6-iECwcFahTG5yI3JjqAbUCMcw4jwcDlAO0Hep00Qgktrd1JWkigyNPTnAqUHGXjYNvHax39fJiE8gQC6VOk_TWpuYXnS9zaK32_JjOIfthPVq-_7J1JBQVdVXfvlGfGCMnSjaMUp4M"/>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8713" y="3105595"/>
            <a:ext cx="5257502" cy="29803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07528" y="2574899"/>
            <a:ext cx="3743661" cy="369332"/>
          </a:xfrm>
          <a:prstGeom prst="rect">
            <a:avLst/>
          </a:prstGeom>
          <a:noFill/>
        </p:spPr>
        <p:txBody>
          <a:bodyPr wrap="square" rtlCol="0">
            <a:spAutoFit/>
          </a:bodyPr>
          <a:lstStyle/>
          <a:p>
            <a:r>
              <a:rPr lang="en-US" dirty="0" smtClean="0"/>
              <a:t>Original image </a:t>
            </a:r>
            <a:endParaRPr lang="en-IN" dirty="0"/>
          </a:p>
        </p:txBody>
      </p:sp>
      <p:sp>
        <p:nvSpPr>
          <p:cNvPr id="10" name="TextBox 9"/>
          <p:cNvSpPr txBox="1"/>
          <p:nvPr/>
        </p:nvSpPr>
        <p:spPr>
          <a:xfrm>
            <a:off x="6208713" y="2574899"/>
            <a:ext cx="3743661" cy="369332"/>
          </a:xfrm>
          <a:prstGeom prst="rect">
            <a:avLst/>
          </a:prstGeom>
          <a:noFill/>
        </p:spPr>
        <p:txBody>
          <a:bodyPr wrap="square" rtlCol="0">
            <a:spAutoFit/>
          </a:bodyPr>
          <a:lstStyle/>
          <a:p>
            <a:r>
              <a:rPr lang="en-US" dirty="0" smtClean="0"/>
              <a:t>Blurred image </a:t>
            </a:r>
            <a:endParaRPr lang="en-IN" dirty="0"/>
          </a:p>
        </p:txBody>
      </p:sp>
    </p:spTree>
    <p:extLst>
      <p:ext uri="{BB962C8B-B14F-4D97-AF65-F5344CB8AC3E}">
        <p14:creationId xmlns:p14="http://schemas.microsoft.com/office/powerpoint/2010/main" val="1398410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a:bodyPr>
          <a:lstStyle/>
          <a:p>
            <a:r>
              <a:rPr lang="en-IN" sz="4000" b="1" dirty="0" smtClean="0"/>
              <a:t>SHARPENING</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025862" y="2409863"/>
            <a:ext cx="10419974" cy="1301526"/>
          </a:xfrm>
        </p:spPr>
        <p:txBody>
          <a:bodyPr>
            <a:normAutofit/>
          </a:bodyPr>
          <a:lstStyle/>
          <a:p>
            <a:pPr lvl="1"/>
            <a:r>
              <a:rPr lang="en-US" sz="1800" dirty="0"/>
              <a:t>Image sharpening is an effect applied to digital images to give them a sharper appearance. Sharpening enhances the definition of edges in an image. The dull images are those which are poor at the edges. There is not much difference in background and edges.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7172" name="Picture 4" descr="https://lh3.googleusercontent.com/gBeKfAAWmWwlonysI8mXphqJsVADoTMJzrq4ZbLiAsX6c8PixU3JjqWog5m7b_VYWaNK3v2OB4GzKzMmNLAwrume3q0UcU4c9sYM5Xi6zS0WINugSWJFUhcIm77h4UDxET0HC0SFQdNrQP8bhqMM2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62" y="3539267"/>
            <a:ext cx="10923182" cy="315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318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a:bodyPr>
          <a:lstStyle/>
          <a:p>
            <a:r>
              <a:rPr lang="en-IN" sz="4000" b="1" dirty="0" smtClean="0"/>
              <a:t>SHARPENING RESULT</a:t>
            </a:r>
            <a:endParaRPr lang="en-US" sz="4400" dirty="0">
              <a:latin typeface="Rockwell" panose="02060603020205020403" pitchFamily="18" charset="0"/>
            </a:endParaRPr>
          </a:p>
        </p:txBody>
      </p:sp>
      <p:pic>
        <p:nvPicPr>
          <p:cNvPr id="8196" name="Picture 4" descr="https://lh6.googleusercontent.com/8YGEBotk41iPc7sokdoSXG9GERPr5tEGo-O2QXUOcR3LQBlQKCl3sZOcuB6qg03VM0gEZz_jQjyvWwdMgJ7lmJ_iuxw0_DfU-2XVI_kHU80m7pRGIYfMaD0QSyqfQpUYPvb-p9lVcQoP9_k8NWn3n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974492"/>
            <a:ext cx="5463800" cy="3073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7528" y="2574899"/>
            <a:ext cx="3743661" cy="369332"/>
          </a:xfrm>
          <a:prstGeom prst="rect">
            <a:avLst/>
          </a:prstGeom>
          <a:noFill/>
        </p:spPr>
        <p:txBody>
          <a:bodyPr wrap="square" rtlCol="0">
            <a:spAutoFit/>
          </a:bodyPr>
          <a:lstStyle/>
          <a:p>
            <a:r>
              <a:rPr lang="en-US" dirty="0" smtClean="0"/>
              <a:t>Original image </a:t>
            </a:r>
            <a:endParaRPr lang="en-IN" dirty="0"/>
          </a:p>
        </p:txBody>
      </p:sp>
      <p:sp>
        <p:nvSpPr>
          <p:cNvPr id="8" name="TextBox 7"/>
          <p:cNvSpPr txBox="1"/>
          <p:nvPr/>
        </p:nvSpPr>
        <p:spPr>
          <a:xfrm>
            <a:off x="6208713" y="2574899"/>
            <a:ext cx="3743661" cy="369332"/>
          </a:xfrm>
          <a:prstGeom prst="rect">
            <a:avLst/>
          </a:prstGeom>
          <a:noFill/>
        </p:spPr>
        <p:txBody>
          <a:bodyPr wrap="square" rtlCol="0">
            <a:spAutoFit/>
          </a:bodyPr>
          <a:lstStyle/>
          <a:p>
            <a:r>
              <a:rPr lang="en-US" dirty="0" smtClean="0"/>
              <a:t>Sharpened image </a:t>
            </a:r>
            <a:endParaRPr lang="en-IN" dirty="0"/>
          </a:p>
        </p:txBody>
      </p:sp>
      <p:pic>
        <p:nvPicPr>
          <p:cNvPr id="9" name="Picture 2" descr="https://lh3.googleusercontent.com/gUk4Rtk5PA9T46rTFOJkjYDNoa4-CPRXJhqjxYwQu4no80cS5vORM7DZc80YGONoeX3yTQR4nL7HjmoSqbCVqOPYwKPbEzHJxYMcpTiZLCXgKwys6EHyM4sxhlFiLXwq6-T8kdEL4bFyb-HMbH40WH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7784" y="2974492"/>
            <a:ext cx="5513088" cy="311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55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MOTION BLUR</a:t>
            </a:r>
            <a:endParaRPr lang="en-IN" sz="4000" b="1" dirty="0"/>
          </a:p>
        </p:txBody>
      </p:sp>
      <p:sp>
        <p:nvSpPr>
          <p:cNvPr id="3" name="Content Placeholder 2"/>
          <p:cNvSpPr>
            <a:spLocks noGrp="1"/>
          </p:cNvSpPr>
          <p:nvPr>
            <p:ph idx="1"/>
          </p:nvPr>
        </p:nvSpPr>
        <p:spPr>
          <a:xfrm>
            <a:off x="1154954" y="2431378"/>
            <a:ext cx="10248152" cy="3416300"/>
          </a:xfrm>
        </p:spPr>
        <p:txBody>
          <a:bodyPr/>
          <a:lstStyle/>
          <a:p>
            <a:r>
              <a:rPr lang="en-US" dirty="0"/>
              <a:t>Motion blur is when an object appears blurry because it is moving too quickly for the camera to capture a clear image</a:t>
            </a:r>
            <a:r>
              <a:rPr lang="en-US" dirty="0" smtClean="0"/>
              <a:t>.</a:t>
            </a:r>
          </a:p>
          <a:p>
            <a:r>
              <a:rPr lang="en-US" dirty="0"/>
              <a:t>Motion blur is a common form of camera shake which can occur when the shutter speed on your camera is too slow for you to hand hold.</a:t>
            </a:r>
            <a:endParaRPr lang="en-IN" dirty="0"/>
          </a:p>
        </p:txBody>
      </p:sp>
      <p:pic>
        <p:nvPicPr>
          <p:cNvPr id="9220" name="Picture 4" descr="https://lh3.googleusercontent.com/LR_cnPLP2X3cPgtcNqBDcRvLTa02_erpDmj8GZR1_MF22nE26Xq5t2JK741BWhXPiB-rRlPgLBAUWsARbn0DOQmhCotMRG5m7KS159YkgMFbe2cO_8xwunwcCV0Xdbtaf5dea-5FhH5ZshOGw5_eC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3766128"/>
            <a:ext cx="10388001" cy="28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9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purl.org/dc/elements/1.1/"/>
    <ds:schemaRef ds:uri="http://schemas.microsoft.com/office/2006/metadata/properties"/>
    <ds:schemaRef ds:uri="http://schemas.microsoft.com/office/infopath/2007/PartnerControls"/>
    <ds:schemaRef ds:uri="http://purl.org/dc/terms/"/>
    <ds:schemaRef ds:uri="16c05727-aa75-4e4a-9b5f-8a80a1165891"/>
    <ds:schemaRef ds:uri="http://schemas.openxmlformats.org/package/2006/metadata/core-properties"/>
    <ds:schemaRef ds:uri="http://schemas.microsoft.com/office/2006/documentManagement/typ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749</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Rockwell</vt:lpstr>
      <vt:lpstr>Tahoma</vt:lpstr>
      <vt:lpstr>Wingdings 3</vt:lpstr>
      <vt:lpstr>Ion Boardroom</vt:lpstr>
      <vt:lpstr>Image Processing </vt:lpstr>
      <vt:lpstr>OBJECTIVES </vt:lpstr>
      <vt:lpstr>INTRODUCTION </vt:lpstr>
      <vt:lpstr>APPLICATIONS </vt:lpstr>
      <vt:lpstr>BLURRING  </vt:lpstr>
      <vt:lpstr>BLURRING RESULT </vt:lpstr>
      <vt:lpstr>SHARPENING</vt:lpstr>
      <vt:lpstr>SHARPENING RESULT</vt:lpstr>
      <vt:lpstr>MOTION BLUR</vt:lpstr>
      <vt:lpstr>MOTION BLUR RESULT </vt:lpstr>
      <vt:lpstr>SALT AND PEPPER NOISE</vt:lpstr>
      <vt:lpstr>SALT AND PEPPER NOISE</vt:lpstr>
      <vt:lpstr>SALT AND PEPPER NOISE RESULT</vt:lpstr>
      <vt:lpstr>DENOISING </vt:lpstr>
      <vt:lpstr>DENOISING (Mean Filter)</vt:lpstr>
      <vt:lpstr>DENOISING (Mean Filter) RESULT</vt:lpstr>
      <vt:lpstr>DENOISING (Median Filter)</vt:lpstr>
      <vt:lpstr>DENOISING (Median Filter) RESULT </vt:lpstr>
      <vt:lpstr>CONCLUSION</vt:lpstr>
      <vt:lpstr>REFERENCES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2023-04-05T05:29:06Z</dcterms:created>
  <dcterms:modified xsi:type="dcterms:W3CDTF">2023-04-06T14:38:23Z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